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8D26F-AFCA-4D8B-A549-6A59966C2510}" type="datetimeFigureOut">
              <a:rPr lang="es-ES" smtClean="0"/>
              <a:t>16/01/2015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A51387-2E8F-49E9-A208-72E3B09E494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8417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51387-2E8F-49E9-A208-72E3B09E4943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6321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DCA9C29-0D46-49C6-AF01-B19A737099AF}" type="datetimeFigureOut">
              <a:rPr lang="es-ES" smtClean="0"/>
              <a:t>16/01/2015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CE7B095-4AFE-4864-A2D1-DB289B1494D1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A9C29-0D46-49C6-AF01-B19A737099AF}" type="datetimeFigureOut">
              <a:rPr lang="es-ES" smtClean="0"/>
              <a:t>16/01/2015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B095-4AFE-4864-A2D1-DB289B1494D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A9C29-0D46-49C6-AF01-B19A737099AF}" type="datetimeFigureOut">
              <a:rPr lang="es-ES" smtClean="0"/>
              <a:t>16/01/2015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B095-4AFE-4864-A2D1-DB289B1494D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DCA9C29-0D46-49C6-AF01-B19A737099AF}" type="datetimeFigureOut">
              <a:rPr lang="es-ES" smtClean="0"/>
              <a:t>16/01/2015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CE7B095-4AFE-4864-A2D1-DB289B1494D1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DCA9C29-0D46-49C6-AF01-B19A737099AF}" type="datetimeFigureOut">
              <a:rPr lang="es-ES" smtClean="0"/>
              <a:t>16/01/2015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CE7B095-4AFE-4864-A2D1-DB289B1494D1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A9C29-0D46-49C6-AF01-B19A737099AF}" type="datetimeFigureOut">
              <a:rPr lang="es-ES" smtClean="0"/>
              <a:t>16/01/2015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B095-4AFE-4864-A2D1-DB289B1494D1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A9C29-0D46-49C6-AF01-B19A737099AF}" type="datetimeFigureOut">
              <a:rPr lang="es-ES" smtClean="0"/>
              <a:t>16/01/2015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B095-4AFE-4864-A2D1-DB289B1494D1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DCA9C29-0D46-49C6-AF01-B19A737099AF}" type="datetimeFigureOut">
              <a:rPr lang="es-ES" smtClean="0"/>
              <a:t>16/01/2015</a:t>
            </a:fld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CE7B095-4AFE-4864-A2D1-DB289B1494D1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A9C29-0D46-49C6-AF01-B19A737099AF}" type="datetimeFigureOut">
              <a:rPr lang="es-ES" smtClean="0"/>
              <a:t>16/01/2015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B095-4AFE-4864-A2D1-DB289B1494D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DCA9C29-0D46-49C6-AF01-B19A737099AF}" type="datetimeFigureOut">
              <a:rPr lang="es-ES" smtClean="0"/>
              <a:t>16/01/2015</a:t>
            </a:fld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CE7B095-4AFE-4864-A2D1-DB289B1494D1}" type="slidenum">
              <a:rPr lang="es-ES" smtClean="0"/>
              <a:t>‹Nº›</a:t>
            </a:fld>
            <a:endParaRPr lang="es-ES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DCA9C29-0D46-49C6-AF01-B19A737099AF}" type="datetimeFigureOut">
              <a:rPr lang="es-ES" smtClean="0"/>
              <a:t>16/01/2015</a:t>
            </a:fld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CE7B095-4AFE-4864-A2D1-DB289B1494D1}" type="slidenum">
              <a:rPr lang="es-ES" smtClean="0"/>
              <a:t>‹Nº›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DCA9C29-0D46-49C6-AF01-B19A737099AF}" type="datetimeFigureOut">
              <a:rPr lang="es-ES" smtClean="0"/>
              <a:t>16/01/2015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CE7B095-4AFE-4864-A2D1-DB289B1494D1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835696" y="692696"/>
            <a:ext cx="6768752" cy="1445546"/>
          </a:xfrm>
        </p:spPr>
        <p:txBody>
          <a:bodyPr>
            <a:normAutofit/>
          </a:bodyPr>
          <a:lstStyle/>
          <a:p>
            <a:pPr algn="ctr"/>
            <a:r>
              <a:rPr lang="es-ES_tradnl" sz="4000" dirty="0" smtClean="0">
                <a:solidFill>
                  <a:srgbClr val="FF0000"/>
                </a:solidFill>
                <a:latin typeface="Albertus MT" panose="020E0602030304020304" pitchFamily="34" charset="0"/>
              </a:rPr>
              <a:t>Itinerario de educación </a:t>
            </a:r>
            <a:br>
              <a:rPr lang="es-ES_tradnl" sz="4000" dirty="0" smtClean="0">
                <a:solidFill>
                  <a:srgbClr val="FF0000"/>
                </a:solidFill>
                <a:latin typeface="Albertus MT" panose="020E0602030304020304" pitchFamily="34" charset="0"/>
              </a:rPr>
            </a:br>
            <a:r>
              <a:rPr lang="es-ES_tradnl" sz="4000" dirty="0" smtClean="0">
                <a:solidFill>
                  <a:srgbClr val="FF0000"/>
                </a:solidFill>
                <a:latin typeface="Albertus MT" panose="020E0602030304020304" pitchFamily="34" charset="0"/>
              </a:rPr>
              <a:t>en la fe </a:t>
            </a:r>
            <a:endParaRPr lang="es-ES" sz="4000" dirty="0">
              <a:solidFill>
                <a:srgbClr val="FF0000"/>
              </a:solidFill>
              <a:latin typeface="Albertus MT" panose="020E0602030304020304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286000" y="2996952"/>
            <a:ext cx="6678488" cy="3377970"/>
          </a:xfrm>
        </p:spPr>
        <p:txBody>
          <a:bodyPr>
            <a:normAutofit/>
          </a:bodyPr>
          <a:lstStyle/>
          <a:p>
            <a:endParaRPr lang="es-ES_tradnl" dirty="0" smtClean="0"/>
          </a:p>
          <a:p>
            <a:endParaRPr lang="es-ES_tradnl" dirty="0"/>
          </a:p>
          <a:p>
            <a:r>
              <a:rPr lang="es-ES_tradnl" sz="2500" dirty="0" smtClean="0">
                <a:solidFill>
                  <a:schemeClr val="tx1"/>
                </a:solidFill>
              </a:rPr>
              <a:t>Parte tercera:</a:t>
            </a:r>
          </a:p>
          <a:p>
            <a:r>
              <a:rPr lang="es-ES_tradnl" sz="2500" dirty="0" smtClean="0">
                <a:solidFill>
                  <a:schemeClr val="tx1"/>
                </a:solidFill>
              </a:rPr>
              <a:t>METODOLOGÍA</a:t>
            </a:r>
          </a:p>
          <a:p>
            <a:r>
              <a:rPr lang="es-ES_tradnl" sz="2500" dirty="0" smtClean="0">
                <a:solidFill>
                  <a:schemeClr val="tx1"/>
                </a:solidFill>
              </a:rPr>
              <a:t>Cap. Nueve</a:t>
            </a:r>
          </a:p>
          <a:p>
            <a:r>
              <a:rPr lang="es-ES_tradnl" sz="2500" dirty="0" smtClean="0">
                <a:solidFill>
                  <a:schemeClr val="tx1"/>
                </a:solidFill>
              </a:rPr>
              <a:t>Itinerario y </a:t>
            </a:r>
          </a:p>
          <a:p>
            <a:r>
              <a:rPr lang="es-ES_tradnl" sz="2500" dirty="0" smtClean="0">
                <a:solidFill>
                  <a:schemeClr val="tx1"/>
                </a:solidFill>
              </a:rPr>
              <a:t>comunidad</a:t>
            </a:r>
          </a:p>
        </p:txBody>
      </p:sp>
      <p:pic>
        <p:nvPicPr>
          <p:cNvPr id="4" name="3 Imagen" descr="http://1.bp.blogspot.com/-2btH16mWlZc/VBWKj63_KZI/AAAAAAAAC4I/59odEKPlgkk/s1600/itinerariodeeducacionenlafe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07"/>
          <a:stretch/>
        </p:blipFill>
        <p:spPr bwMode="auto">
          <a:xfrm>
            <a:off x="5975747" y="2978371"/>
            <a:ext cx="2628701" cy="3600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3971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60648"/>
            <a:ext cx="7467600" cy="652934"/>
          </a:xfrm>
        </p:spPr>
        <p:txBody>
          <a:bodyPr/>
          <a:lstStyle/>
          <a:p>
            <a:r>
              <a:rPr lang="es-ES_tradnl" b="1" dirty="0" smtClean="0">
                <a:solidFill>
                  <a:srgbClr val="FF0000"/>
                </a:solidFill>
              </a:rPr>
              <a:t>Área de formación en el ser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147248" cy="5544616"/>
          </a:xfrm>
        </p:spPr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s-ES_tradnl" dirty="0" smtClean="0"/>
              <a:t>Todo lo que tiene que ver con la </a:t>
            </a:r>
            <a:r>
              <a:rPr lang="es-ES_tradnl" b="1" dirty="0" smtClean="0">
                <a:solidFill>
                  <a:schemeClr val="accent4"/>
                </a:solidFill>
              </a:rPr>
              <a:t>identidad y la motivación: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ES_tradnl" dirty="0" smtClean="0"/>
              <a:t>Madurez humana.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ES_tradnl" dirty="0" smtClean="0"/>
              <a:t>Asumir compromiso.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ES_tradnl" dirty="0" smtClean="0"/>
              <a:t>Perfil del educador salesiano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ES_tradnl" dirty="0" smtClean="0"/>
              <a:t>Sentido de pertenencia a la CEP. 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s-ES_tradnl" dirty="0"/>
          </a:p>
          <a:p>
            <a:pPr marL="0" indent="0">
              <a:buNone/>
            </a:pPr>
            <a:r>
              <a:rPr lang="es-ES_tradnl" b="1" dirty="0" smtClean="0">
                <a:solidFill>
                  <a:srgbClr val="FF0000"/>
                </a:solidFill>
              </a:rPr>
              <a:t>ÁREA DE FORMACIÓN EN EL SABER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ES_tradnl" dirty="0" smtClean="0"/>
              <a:t>Todo lo que tiene que ver con </a:t>
            </a:r>
            <a:r>
              <a:rPr lang="es-ES_tradnl" b="1" dirty="0" smtClean="0">
                <a:solidFill>
                  <a:srgbClr val="FFC000"/>
                </a:solidFill>
              </a:rPr>
              <a:t>los conocimientos: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ES_tradnl" dirty="0" smtClean="0"/>
              <a:t>Síntesis teológico-pastoral.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ES_tradnl" dirty="0" err="1" smtClean="0"/>
              <a:t>Salesianidad</a:t>
            </a:r>
            <a:r>
              <a:rPr lang="es-ES_tradnl" dirty="0" smtClean="0"/>
              <a:t>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ES_tradnl" dirty="0" smtClean="0"/>
              <a:t>Conocimientos del PEPS.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ES_tradnl" dirty="0" smtClean="0"/>
              <a:t>Propuesta del oratorio y centro juvenil.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ES_tradnl" dirty="0" smtClean="0"/>
              <a:t>Sicología y pedagogía básica. 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s-ES_tradnl" dirty="0"/>
          </a:p>
          <a:p>
            <a:pPr lvl="1">
              <a:buFont typeface="Courier New" panose="02070309020205020404" pitchFamily="49" charset="0"/>
              <a:buChar char="o"/>
            </a:pP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484784"/>
            <a:ext cx="1847850" cy="2476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476" y="4581128"/>
            <a:ext cx="2538996" cy="20597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4203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8003232" cy="6069288"/>
          </a:xfrm>
        </p:spPr>
        <p:txBody>
          <a:bodyPr/>
          <a:lstStyle/>
          <a:p>
            <a:pPr marL="0" indent="0">
              <a:buNone/>
            </a:pPr>
            <a:r>
              <a:rPr lang="es-ES_tradnl" b="1" dirty="0" smtClean="0">
                <a:solidFill>
                  <a:srgbClr val="FF0000"/>
                </a:solidFill>
              </a:rPr>
              <a:t>ÁREA DE FORMACIÓN EN EL SABER HACER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ES_tradnl" dirty="0" smtClean="0"/>
              <a:t>Todo lo que tiene que ver con los </a:t>
            </a:r>
            <a:r>
              <a:rPr lang="es-ES_tradnl" b="1" dirty="0" smtClean="0">
                <a:solidFill>
                  <a:srgbClr val="FFC000"/>
                </a:solidFill>
              </a:rPr>
              <a:t>procedimientos</a:t>
            </a:r>
            <a:r>
              <a:rPr lang="es-ES_tradnl" dirty="0" smtClean="0"/>
              <a:t>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ES_tradnl" dirty="0" smtClean="0"/>
              <a:t>Herramientas para el </a:t>
            </a:r>
            <a:r>
              <a:rPr lang="es-ES_tradnl" dirty="0" smtClean="0">
                <a:solidFill>
                  <a:srgbClr val="FFC000"/>
                </a:solidFill>
              </a:rPr>
              <a:t>trabajo en grupo</a:t>
            </a:r>
            <a:r>
              <a:rPr lang="es-ES_tradnl" dirty="0" smtClean="0"/>
              <a:t>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ES_tradnl" dirty="0" smtClean="0"/>
              <a:t>Habilidad para el </a:t>
            </a:r>
            <a:r>
              <a:rPr lang="es-ES_tradnl" b="1" dirty="0" smtClean="0">
                <a:solidFill>
                  <a:srgbClr val="FFC000"/>
                </a:solidFill>
              </a:rPr>
              <a:t>análisis de la realidad.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ES_tradnl" dirty="0" smtClean="0"/>
              <a:t>Recursos para la </a:t>
            </a:r>
            <a:r>
              <a:rPr lang="es-ES_tradnl" b="1" dirty="0" smtClean="0">
                <a:solidFill>
                  <a:srgbClr val="FFC000"/>
                </a:solidFill>
              </a:rPr>
              <a:t>programación, revisión y seguimiento.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ES_tradnl" b="1" dirty="0" smtClean="0">
                <a:solidFill>
                  <a:srgbClr val="FFC000"/>
                </a:solidFill>
              </a:rPr>
              <a:t>Materiales.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ES_tradnl" dirty="0" smtClean="0"/>
              <a:t>Destreza para la </a:t>
            </a:r>
            <a:r>
              <a:rPr lang="es-ES_tradnl" b="1" dirty="0" smtClean="0">
                <a:solidFill>
                  <a:srgbClr val="FFC000"/>
                </a:solidFill>
              </a:rPr>
              <a:t>animación de las celebraciones. </a:t>
            </a:r>
          </a:p>
          <a:p>
            <a:pPr marL="0" indent="0">
              <a:buNone/>
            </a:pPr>
            <a:endParaRPr lang="es-ES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346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32656"/>
            <a:ext cx="7859216" cy="940966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b="1" dirty="0" smtClean="0">
                <a:solidFill>
                  <a:srgbClr val="FF0000"/>
                </a:solidFill>
              </a:rPr>
              <a:t>9. 1 La comunidad de referencia en la trama de la comunidad eclesial 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20793" y="2204864"/>
            <a:ext cx="8496944" cy="434477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ES_tradnl" dirty="0" smtClean="0"/>
              <a:t>Iglesia es madre y maestra, y lleva adelante la tarea de la evangelización.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S_tradnl" dirty="0" smtClean="0"/>
              <a:t>Preside el Obispo. Los carismas se integran en la Iglesia local.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_tradnl" dirty="0" smtClean="0"/>
              <a:t>El IEF es una </a:t>
            </a:r>
            <a:r>
              <a:rPr lang="es-ES_tradnl" b="1" dirty="0" smtClean="0">
                <a:solidFill>
                  <a:srgbClr val="FFC000"/>
                </a:solidFill>
              </a:rPr>
              <a:t>experiencia de Iglesia</a:t>
            </a:r>
            <a:r>
              <a:rPr lang="es-ES_tradnl" dirty="0" smtClean="0"/>
              <a:t>, por eso dar mucho valor al grupo.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_tradnl" dirty="0" smtClean="0"/>
              <a:t>La experiencia eclesial del IEF </a:t>
            </a:r>
          </a:p>
          <a:p>
            <a:pPr marL="0" indent="0">
              <a:buNone/>
            </a:pPr>
            <a:r>
              <a:rPr lang="es-ES_tradnl" dirty="0" smtClean="0"/>
              <a:t>encuentra su </a:t>
            </a:r>
            <a:r>
              <a:rPr lang="es-ES_tradnl" b="1" dirty="0" smtClean="0">
                <a:solidFill>
                  <a:srgbClr val="FFC000"/>
                </a:solidFill>
              </a:rPr>
              <a:t>referencia </a:t>
            </a:r>
          </a:p>
          <a:p>
            <a:pPr marL="0" indent="0">
              <a:buNone/>
            </a:pPr>
            <a:r>
              <a:rPr lang="es-ES_tradnl" b="1" dirty="0" smtClean="0">
                <a:solidFill>
                  <a:srgbClr val="FFC000"/>
                </a:solidFill>
              </a:rPr>
              <a:t>última en la CEP</a:t>
            </a:r>
            <a:r>
              <a:rPr lang="es-ES_tradnl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_tradnl" dirty="0" smtClean="0"/>
              <a:t>Por eso, el IEF da también </a:t>
            </a:r>
          </a:p>
          <a:p>
            <a:pPr marL="0" indent="0">
              <a:buNone/>
            </a:pPr>
            <a:r>
              <a:rPr lang="es-ES_tradnl" dirty="0" smtClean="0"/>
              <a:t>mucha importancia a la </a:t>
            </a:r>
          </a:p>
          <a:p>
            <a:pPr marL="0" indent="0">
              <a:buNone/>
            </a:pPr>
            <a:r>
              <a:rPr lang="es-ES_tradnl" b="1" dirty="0" smtClean="0">
                <a:solidFill>
                  <a:srgbClr val="FFC000"/>
                </a:solidFill>
              </a:rPr>
              <a:t>pastoral familiar</a:t>
            </a:r>
            <a:r>
              <a:rPr lang="es-ES_tradnl" dirty="0" smtClean="0"/>
              <a:t>.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s-ES_tradnl" dirty="0" smtClean="0"/>
          </a:p>
          <a:p>
            <a:pPr lvl="1">
              <a:buFont typeface="Wingdings" panose="05000000000000000000" pitchFamily="2" charset="2"/>
              <a:buChar char="ü"/>
            </a:pPr>
            <a:endParaRPr lang="es-ES_tradnl" dirty="0"/>
          </a:p>
          <a:p>
            <a:pPr lvl="1">
              <a:buFont typeface="Wingdings" panose="05000000000000000000" pitchFamily="2" charset="2"/>
              <a:buChar char="ü"/>
            </a:pPr>
            <a:endParaRPr lang="es-ES_tradnl" dirty="0"/>
          </a:p>
        </p:txBody>
      </p:sp>
      <p:sp>
        <p:nvSpPr>
          <p:cNvPr id="5" name="4 CuadroTexto"/>
          <p:cNvSpPr txBox="1"/>
          <p:nvPr/>
        </p:nvSpPr>
        <p:spPr>
          <a:xfrm>
            <a:off x="395536" y="1484784"/>
            <a:ext cx="8064896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_tradnl" sz="2000" dirty="0" smtClean="0"/>
              <a:t>La CEP y el PEPS sostienen el IEF: comunidad de referencia, el equipo de animadores, el animador y la formación. </a:t>
            </a:r>
          </a:p>
          <a:p>
            <a:endParaRPr lang="es-ES" sz="19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093871"/>
            <a:ext cx="3183319" cy="25721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297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>
                <a:solidFill>
                  <a:srgbClr val="FF0000"/>
                </a:solidFill>
              </a:rPr>
              <a:t>Equipo de animadores 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03232" cy="487375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s-ES_tradnl" dirty="0" smtClean="0"/>
              <a:t>Constituyen un equipo de educadores, como los otros de la Obra Salesiana. Rasgos: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S_tradnl" dirty="0" smtClean="0"/>
              <a:t>Con capacidad para las </a:t>
            </a:r>
            <a:r>
              <a:rPr lang="es-ES_tradnl" b="1" dirty="0" smtClean="0">
                <a:solidFill>
                  <a:srgbClr val="FFC000"/>
                </a:solidFill>
              </a:rPr>
              <a:t>relaciones personales</a:t>
            </a:r>
            <a:r>
              <a:rPr lang="es-ES_tradnl" dirty="0" smtClean="0"/>
              <a:t>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S_tradnl" dirty="0" smtClean="0"/>
              <a:t>Con capacidad para la </a:t>
            </a:r>
            <a:r>
              <a:rPr lang="es-ES_tradnl" b="1" dirty="0" smtClean="0">
                <a:solidFill>
                  <a:srgbClr val="FFC000"/>
                </a:solidFill>
              </a:rPr>
              <a:t>comunicación.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S_tradnl" b="1" dirty="0" smtClean="0">
                <a:solidFill>
                  <a:srgbClr val="FFC000"/>
                </a:solidFill>
              </a:rPr>
              <a:t>Corresponsables</a:t>
            </a:r>
            <a:r>
              <a:rPr lang="es-ES_tradnl" dirty="0" smtClean="0"/>
              <a:t> en la misión.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S_tradnl" dirty="0" smtClean="0"/>
              <a:t>Deben saber </a:t>
            </a:r>
            <a:r>
              <a:rPr lang="es-ES_tradnl" b="1" dirty="0" smtClean="0">
                <a:solidFill>
                  <a:srgbClr val="FFC000"/>
                </a:solidFill>
              </a:rPr>
              <a:t>trabajar de manera orgánica</a:t>
            </a:r>
            <a:r>
              <a:rPr lang="es-ES_tradnl" dirty="0" smtClean="0"/>
              <a:t>: programación, revisión,…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S_tradnl" dirty="0" smtClean="0"/>
              <a:t>Deben conocer la </a:t>
            </a:r>
            <a:r>
              <a:rPr lang="es-ES_tradnl" b="1" dirty="0" smtClean="0">
                <a:solidFill>
                  <a:srgbClr val="FFC000"/>
                </a:solidFill>
              </a:rPr>
              <a:t>filosofía del IEF</a:t>
            </a:r>
            <a:r>
              <a:rPr lang="es-ES_tradnl" dirty="0" smtClean="0"/>
              <a:t>. 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943175"/>
            <a:ext cx="1848991" cy="29026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787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59216" cy="487375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s-ES_tradnl" dirty="0" smtClean="0"/>
              <a:t>Entre sus tareas están: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S_tradnl" dirty="0" smtClean="0"/>
              <a:t>Cultivo de las </a:t>
            </a:r>
            <a:r>
              <a:rPr lang="es-ES_tradnl" b="1" dirty="0" smtClean="0">
                <a:solidFill>
                  <a:srgbClr val="FFC000"/>
                </a:solidFill>
              </a:rPr>
              <a:t>relaciones interpersonales</a:t>
            </a:r>
            <a:r>
              <a:rPr lang="es-ES_tradnl" dirty="0" smtClean="0"/>
              <a:t>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S_tradnl" b="1" dirty="0" smtClean="0">
                <a:solidFill>
                  <a:srgbClr val="FFC000"/>
                </a:solidFill>
              </a:rPr>
              <a:t>Comunicación y el diálogo</a:t>
            </a:r>
            <a:r>
              <a:rPr lang="es-ES_tradnl" dirty="0" smtClean="0"/>
              <a:t>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S_tradnl" b="1" dirty="0" smtClean="0">
                <a:solidFill>
                  <a:srgbClr val="FFC000"/>
                </a:solidFill>
              </a:rPr>
              <a:t>Reflexión compartida</a:t>
            </a:r>
            <a:r>
              <a:rPr lang="es-ES_tradnl" dirty="0" smtClean="0"/>
              <a:t>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S_tradnl" b="1" dirty="0" smtClean="0">
                <a:solidFill>
                  <a:srgbClr val="FFC000"/>
                </a:solidFill>
              </a:rPr>
              <a:t>Planificación.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S_tradnl" dirty="0" smtClean="0"/>
              <a:t>Organización de las </a:t>
            </a:r>
            <a:r>
              <a:rPr lang="es-ES_tradnl" b="1" dirty="0" smtClean="0">
                <a:solidFill>
                  <a:srgbClr val="FFC000"/>
                </a:solidFill>
              </a:rPr>
              <a:t>celebraciones, </a:t>
            </a:r>
          </a:p>
          <a:p>
            <a:pPr marL="365760" lvl="1" indent="0">
              <a:buNone/>
            </a:pPr>
            <a:r>
              <a:rPr lang="es-ES_tradnl" b="1" dirty="0" smtClean="0">
                <a:solidFill>
                  <a:srgbClr val="FFC000"/>
                </a:solidFill>
              </a:rPr>
              <a:t>oración y formación.</a:t>
            </a:r>
          </a:p>
          <a:p>
            <a:pPr marL="365760" lvl="1" indent="0">
              <a:buNone/>
            </a:pPr>
            <a:r>
              <a:rPr lang="es-ES_tradnl" b="1" dirty="0" smtClean="0">
                <a:solidFill>
                  <a:srgbClr val="FFC000"/>
                </a:solidFill>
              </a:rPr>
              <a:t>Diversificación de roles. </a:t>
            </a:r>
            <a:endParaRPr lang="es-ES" b="1" dirty="0">
              <a:solidFill>
                <a:srgbClr val="FFC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717032"/>
            <a:ext cx="2093778" cy="29847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790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92696"/>
            <a:ext cx="7467600" cy="724942"/>
          </a:xfrm>
        </p:spPr>
        <p:txBody>
          <a:bodyPr/>
          <a:lstStyle/>
          <a:p>
            <a:r>
              <a:rPr lang="es-ES_tradnl" b="1" dirty="0" smtClean="0">
                <a:solidFill>
                  <a:srgbClr val="FF0000"/>
                </a:solidFill>
              </a:rPr>
              <a:t>9.2 El perfil del animador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59216" cy="487375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s-ES_tradnl" dirty="0" smtClean="0"/>
              <a:t>El animador del IEF es: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_tradnl" dirty="0" smtClean="0"/>
              <a:t>Una persona </a:t>
            </a:r>
            <a:r>
              <a:rPr lang="es-ES_tradnl" b="1" dirty="0" smtClean="0">
                <a:solidFill>
                  <a:srgbClr val="C00000"/>
                </a:solidFill>
              </a:rPr>
              <a:t>inserta en la sociedad</a:t>
            </a:r>
            <a:r>
              <a:rPr lang="es-ES_tradnl" dirty="0" smtClean="0"/>
              <a:t>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_tradnl" b="1" dirty="0" smtClean="0">
                <a:solidFill>
                  <a:srgbClr val="C00000"/>
                </a:solidFill>
              </a:rPr>
              <a:t>Comprometida con la educación</a:t>
            </a:r>
            <a:r>
              <a:rPr lang="es-ES_tradnl" dirty="0" smtClean="0"/>
              <a:t>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_tradnl" b="1" dirty="0" smtClean="0">
                <a:solidFill>
                  <a:srgbClr val="C00000"/>
                </a:solidFill>
              </a:rPr>
              <a:t>Creyente</a:t>
            </a:r>
            <a:r>
              <a:rPr lang="es-ES_tradnl" dirty="0" smtClean="0"/>
              <a:t> convencido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s-ES_tradnl" dirty="0"/>
          </a:p>
          <a:p>
            <a:pPr>
              <a:buFont typeface="Wingdings" panose="05000000000000000000" pitchFamily="2" charset="2"/>
              <a:buChar char="Ø"/>
            </a:pPr>
            <a:r>
              <a:rPr lang="es-ES_tradnl" dirty="0" smtClean="0"/>
              <a:t>Madurez humana: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_tradnl" b="1" dirty="0" smtClean="0">
                <a:solidFill>
                  <a:srgbClr val="C00000"/>
                </a:solidFill>
              </a:rPr>
              <a:t>Equilibrio</a:t>
            </a:r>
            <a:r>
              <a:rPr lang="es-ES_tradnl" dirty="0" smtClean="0"/>
              <a:t> síquico, afectivo, espiritual. </a:t>
            </a:r>
          </a:p>
          <a:p>
            <a:pPr marL="365760" lvl="1" indent="0">
              <a:buNone/>
            </a:pPr>
            <a:r>
              <a:rPr lang="es-ES_tradnl" dirty="0" smtClean="0"/>
              <a:t>Se conoce bien.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_tradnl" dirty="0" smtClean="0"/>
              <a:t>Debe ser </a:t>
            </a:r>
            <a:r>
              <a:rPr lang="es-ES_tradnl" b="1" dirty="0" smtClean="0">
                <a:solidFill>
                  <a:srgbClr val="C00000"/>
                </a:solidFill>
              </a:rPr>
              <a:t>mayor de edad y vivir </a:t>
            </a:r>
          </a:p>
          <a:p>
            <a:pPr marL="365760" lvl="1" indent="0">
              <a:buNone/>
            </a:pPr>
            <a:r>
              <a:rPr lang="es-ES_tradnl" dirty="0" smtClean="0"/>
              <a:t>inserto en una comunidad.</a:t>
            </a:r>
          </a:p>
          <a:p>
            <a:pPr marL="365760" lvl="1" indent="0">
              <a:buNone/>
            </a:pPr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564" y="4461470"/>
            <a:ext cx="3139916" cy="23519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944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548680"/>
            <a:ext cx="7859216" cy="612068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s-ES_tradnl" dirty="0" smtClean="0"/>
              <a:t>Debe tener una </a:t>
            </a:r>
            <a:r>
              <a:rPr lang="es-ES_tradnl" b="1" dirty="0" smtClean="0">
                <a:solidFill>
                  <a:srgbClr val="C00000"/>
                </a:solidFill>
              </a:rPr>
              <a:t>relación positiva consigo mismo</a:t>
            </a:r>
            <a:r>
              <a:rPr lang="es-ES_tradnl" dirty="0" smtClean="0"/>
              <a:t>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S_tradnl" dirty="0" smtClean="0"/>
              <a:t>Buena </a:t>
            </a:r>
            <a:r>
              <a:rPr lang="es-ES_tradnl" b="1" dirty="0" smtClean="0">
                <a:solidFill>
                  <a:srgbClr val="FFC000"/>
                </a:solidFill>
              </a:rPr>
              <a:t>estructura interna</a:t>
            </a:r>
            <a:r>
              <a:rPr lang="es-ES_tradnl" dirty="0" smtClean="0"/>
              <a:t>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S_tradnl" b="1" dirty="0" smtClean="0">
                <a:solidFill>
                  <a:srgbClr val="FFC000"/>
                </a:solidFill>
              </a:rPr>
              <a:t>Buena conciencia </a:t>
            </a:r>
            <a:r>
              <a:rPr lang="es-ES_tradnl" dirty="0" smtClean="0"/>
              <a:t>de sí mismo.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S_tradnl" dirty="0" smtClean="0"/>
              <a:t>Aceptar de forma serena su corporeidad.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S_tradnl" dirty="0" smtClean="0"/>
              <a:t>Con capacidad de </a:t>
            </a:r>
            <a:r>
              <a:rPr lang="es-ES_tradnl" b="1" dirty="0" smtClean="0">
                <a:solidFill>
                  <a:srgbClr val="FFC000"/>
                </a:solidFill>
              </a:rPr>
              <a:t>entrega.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S_tradnl" dirty="0" smtClean="0"/>
              <a:t>Capacidad para </a:t>
            </a:r>
            <a:r>
              <a:rPr lang="es-ES_tradnl" b="1" dirty="0" smtClean="0">
                <a:solidFill>
                  <a:srgbClr val="FFC000"/>
                </a:solidFill>
              </a:rPr>
              <a:t>expresarse con serenidad</a:t>
            </a:r>
            <a:r>
              <a:rPr lang="es-ES_tradnl" dirty="0" smtClean="0"/>
              <a:t>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S_tradnl" dirty="0" smtClean="0"/>
              <a:t>Control de </a:t>
            </a:r>
            <a:r>
              <a:rPr lang="es-ES_tradnl" b="1" dirty="0" smtClean="0">
                <a:solidFill>
                  <a:srgbClr val="FFC000"/>
                </a:solidFill>
              </a:rPr>
              <a:t>emociones y afectos</a:t>
            </a:r>
            <a:r>
              <a:rPr lang="es-ES_tradnl" dirty="0" smtClean="0"/>
              <a:t>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S_tradnl" b="1" dirty="0" smtClean="0">
                <a:solidFill>
                  <a:srgbClr val="FFC000"/>
                </a:solidFill>
              </a:rPr>
              <a:t>Trabajo con constancia.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_tradnl" dirty="0" smtClean="0"/>
              <a:t>Debe tener una </a:t>
            </a:r>
            <a:r>
              <a:rPr lang="es-ES_tradnl" b="1" dirty="0" smtClean="0">
                <a:solidFill>
                  <a:srgbClr val="C00000"/>
                </a:solidFill>
              </a:rPr>
              <a:t>relación positiva con los demás</a:t>
            </a:r>
            <a:r>
              <a:rPr lang="es-ES_tradnl" dirty="0" smtClean="0"/>
              <a:t>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S_tradnl" b="1" dirty="0" smtClean="0">
                <a:solidFill>
                  <a:srgbClr val="FFC000"/>
                </a:solidFill>
              </a:rPr>
              <a:t>Acepta a cada uno como es.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S_tradnl" dirty="0" smtClean="0"/>
              <a:t>Posee </a:t>
            </a:r>
            <a:r>
              <a:rPr lang="es-ES_tradnl" b="1" dirty="0" smtClean="0">
                <a:solidFill>
                  <a:srgbClr val="FFC000"/>
                </a:solidFill>
              </a:rPr>
              <a:t>visión realista </a:t>
            </a:r>
            <a:r>
              <a:rPr lang="es-ES_tradnl" dirty="0" smtClean="0"/>
              <a:t>de los demás.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S_tradnl" dirty="0" smtClean="0"/>
              <a:t>Es </a:t>
            </a:r>
            <a:r>
              <a:rPr lang="es-ES_tradnl" b="1" dirty="0" smtClean="0">
                <a:solidFill>
                  <a:srgbClr val="FFC000"/>
                </a:solidFill>
              </a:rPr>
              <a:t>comprensivo y flexible</a:t>
            </a:r>
            <a:r>
              <a:rPr lang="es-ES_tradnl" dirty="0" smtClean="0"/>
              <a:t>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S_tradnl" b="1" dirty="0" smtClean="0">
                <a:solidFill>
                  <a:srgbClr val="FFC000"/>
                </a:solidFill>
              </a:rPr>
              <a:t>Cercano, altruista y servicial</a:t>
            </a:r>
            <a:r>
              <a:rPr lang="es-ES_tradnl" dirty="0" smtClean="0"/>
              <a:t>. </a:t>
            </a:r>
            <a:endParaRPr lang="es-ES_trad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5094946"/>
            <a:ext cx="3503641" cy="16921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265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7467600" cy="599728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s-ES_tradnl" dirty="0" smtClean="0"/>
              <a:t>Debe conocer la </a:t>
            </a:r>
            <a:r>
              <a:rPr lang="es-ES_tradnl" b="1" dirty="0" smtClean="0">
                <a:solidFill>
                  <a:srgbClr val="C00000"/>
                </a:solidFill>
              </a:rPr>
              <a:t>realidad en la que vive</a:t>
            </a:r>
            <a:r>
              <a:rPr lang="es-ES_tradnl" dirty="0" smtClean="0"/>
              <a:t>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S_tradnl" dirty="0" smtClean="0"/>
              <a:t>La </a:t>
            </a:r>
            <a:r>
              <a:rPr lang="es-ES_tradnl" b="1" dirty="0" smtClean="0">
                <a:solidFill>
                  <a:srgbClr val="FFC000"/>
                </a:solidFill>
              </a:rPr>
              <a:t>cultura</a:t>
            </a:r>
            <a:r>
              <a:rPr lang="es-ES_tradnl" dirty="0" smtClean="0"/>
              <a:t>: sus posibilidades y realidades.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S_tradnl" dirty="0" smtClean="0"/>
              <a:t>Sabe situarse </a:t>
            </a:r>
            <a:r>
              <a:rPr lang="es-ES_tradnl" b="1" dirty="0" smtClean="0">
                <a:solidFill>
                  <a:srgbClr val="FFC000"/>
                </a:solidFill>
              </a:rPr>
              <a:t>de forma constructiva en la historia</a:t>
            </a:r>
            <a:r>
              <a:rPr lang="es-ES_tradnl" dirty="0" smtClean="0"/>
              <a:t>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S_tradnl" dirty="0" smtClean="0"/>
              <a:t>De estar </a:t>
            </a:r>
            <a:r>
              <a:rPr lang="es-ES_tradnl" b="1" dirty="0" smtClean="0">
                <a:solidFill>
                  <a:srgbClr val="FFC000"/>
                </a:solidFill>
              </a:rPr>
              <a:t>bien informado</a:t>
            </a:r>
            <a:r>
              <a:rPr lang="es-ES_tradnl" dirty="0" smtClean="0"/>
              <a:t>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S_tradnl" dirty="0" smtClean="0"/>
              <a:t>Actitud crítica y </a:t>
            </a:r>
            <a:r>
              <a:rPr lang="es-ES_tradnl" b="1" dirty="0" smtClean="0">
                <a:solidFill>
                  <a:srgbClr val="FFC000"/>
                </a:solidFill>
              </a:rPr>
              <a:t>buena capacidad de discernimiento</a:t>
            </a:r>
            <a:r>
              <a:rPr lang="es-ES_tradnl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_tradnl" dirty="0" smtClean="0"/>
              <a:t> Debe tener una </a:t>
            </a:r>
            <a:r>
              <a:rPr lang="es-ES_tradnl" b="1" dirty="0" smtClean="0">
                <a:solidFill>
                  <a:srgbClr val="C00000"/>
                </a:solidFill>
              </a:rPr>
              <a:t>buena experiencia creyente: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S_tradnl" b="1" dirty="0" smtClean="0">
                <a:solidFill>
                  <a:srgbClr val="FFC000"/>
                </a:solidFill>
              </a:rPr>
              <a:t>Creyente maduro </a:t>
            </a:r>
            <a:r>
              <a:rPr lang="es-ES_tradnl" dirty="0" smtClean="0"/>
              <a:t>que forma parte de la Iglesia.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S_tradnl" dirty="0" smtClean="0"/>
              <a:t>Fiel a su </a:t>
            </a:r>
            <a:r>
              <a:rPr lang="es-ES_tradnl" b="1" dirty="0" smtClean="0">
                <a:solidFill>
                  <a:srgbClr val="FFC000"/>
                </a:solidFill>
              </a:rPr>
              <a:t>vocación.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S_tradnl" b="1" dirty="0" smtClean="0">
                <a:solidFill>
                  <a:srgbClr val="FFC000"/>
                </a:solidFill>
              </a:rPr>
              <a:t>Vive en formación continua</a:t>
            </a:r>
            <a:r>
              <a:rPr lang="es-ES_tradnl" dirty="0" smtClean="0"/>
              <a:t>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S_tradnl" dirty="0" smtClean="0"/>
              <a:t>Con </a:t>
            </a:r>
            <a:r>
              <a:rPr lang="es-ES_tradnl" b="1" dirty="0" smtClean="0">
                <a:solidFill>
                  <a:srgbClr val="FFC000"/>
                </a:solidFill>
              </a:rPr>
              <a:t>competencia en la pastoral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S_tradnl" dirty="0" smtClean="0"/>
              <a:t>Conoce la </a:t>
            </a:r>
            <a:r>
              <a:rPr lang="es-ES_tradnl" b="1" dirty="0" smtClean="0">
                <a:solidFill>
                  <a:srgbClr val="FFC000"/>
                </a:solidFill>
              </a:rPr>
              <a:t>Palabra y la vive.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S_tradnl" b="1" dirty="0" smtClean="0">
                <a:solidFill>
                  <a:srgbClr val="FFC000"/>
                </a:solidFill>
              </a:rPr>
              <a:t>Tiene identidad eclesial.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S_tradnl" dirty="0" smtClean="0"/>
              <a:t>Actúa como </a:t>
            </a:r>
            <a:r>
              <a:rPr lang="es-ES_tradnl" b="1" dirty="0" smtClean="0">
                <a:solidFill>
                  <a:srgbClr val="FFC000"/>
                </a:solidFill>
              </a:rPr>
              <a:t>profeta. </a:t>
            </a:r>
            <a:endParaRPr lang="es-ES" b="1" dirty="0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031" y="4005064"/>
            <a:ext cx="2020441" cy="26255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384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620688"/>
            <a:ext cx="8147248" cy="585326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s-ES_tradnl" dirty="0" smtClean="0"/>
              <a:t>Es un </a:t>
            </a:r>
            <a:r>
              <a:rPr lang="es-ES_tradnl" b="1" dirty="0" smtClean="0">
                <a:solidFill>
                  <a:srgbClr val="C00000"/>
                </a:solidFill>
              </a:rPr>
              <a:t>testigo de la fe </a:t>
            </a:r>
            <a:r>
              <a:rPr lang="es-ES_tradnl" dirty="0" smtClean="0"/>
              <a:t>en el marco del carisma salesiano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S_tradnl" dirty="0" smtClean="0"/>
              <a:t>Sabe dar </a:t>
            </a:r>
            <a:r>
              <a:rPr lang="es-ES_tradnl" b="1" dirty="0" smtClean="0">
                <a:solidFill>
                  <a:srgbClr val="FFC000"/>
                </a:solidFill>
              </a:rPr>
              <a:t>razones de la fe </a:t>
            </a:r>
            <a:r>
              <a:rPr lang="es-ES_tradnl" dirty="0" smtClean="0"/>
              <a:t>de forma coherente, cercana y amable.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S_tradnl" dirty="0" smtClean="0"/>
              <a:t>Conoce el </a:t>
            </a:r>
            <a:r>
              <a:rPr lang="es-ES_tradnl" b="1" dirty="0" smtClean="0">
                <a:solidFill>
                  <a:srgbClr val="FFC000"/>
                </a:solidFill>
              </a:rPr>
              <a:t>Sistema Preventivo </a:t>
            </a:r>
            <a:r>
              <a:rPr lang="es-ES_tradnl" dirty="0" smtClean="0"/>
              <a:t>y lo practica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S_tradnl" dirty="0" smtClean="0"/>
              <a:t>Vive su vocación de educador desde la </a:t>
            </a:r>
            <a:r>
              <a:rPr lang="es-ES_tradnl" b="1" dirty="0" smtClean="0">
                <a:solidFill>
                  <a:srgbClr val="FFC000"/>
                </a:solidFill>
              </a:rPr>
              <a:t>caridad pastoral y el corazón del Buen  Pastor.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_tradnl" dirty="0" smtClean="0"/>
              <a:t>Posee </a:t>
            </a:r>
            <a:r>
              <a:rPr lang="es-ES_tradnl" b="1" dirty="0" smtClean="0">
                <a:solidFill>
                  <a:srgbClr val="FFC000"/>
                </a:solidFill>
              </a:rPr>
              <a:t>formación específica </a:t>
            </a:r>
            <a:r>
              <a:rPr lang="es-ES_tradnl" dirty="0" smtClean="0"/>
              <a:t>y recursos</a:t>
            </a:r>
            <a:r>
              <a:rPr lang="es-ES_tradnl" b="1" dirty="0" smtClean="0">
                <a:solidFill>
                  <a:srgbClr val="FFC000"/>
                </a:solidFill>
              </a:rPr>
              <a:t>.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S_tradnl" dirty="0" smtClean="0"/>
              <a:t>Busca apoyos en el equipo de animadores</a:t>
            </a:r>
            <a:r>
              <a:rPr lang="es-ES_tradnl" b="1" dirty="0" smtClean="0">
                <a:solidFill>
                  <a:srgbClr val="FFC000"/>
                </a:solidFill>
              </a:rPr>
              <a:t>.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S_tradnl" dirty="0" smtClean="0"/>
              <a:t>Se forma en: sociología, sicología, </a:t>
            </a:r>
          </a:p>
          <a:p>
            <a:pPr marL="365760" lvl="1" indent="0">
              <a:buNone/>
            </a:pPr>
            <a:r>
              <a:rPr lang="es-ES_tradnl" dirty="0" smtClean="0"/>
              <a:t>pastoral, pedagogía,…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S_tradnl" dirty="0" smtClean="0"/>
              <a:t> Conoce las técnicas de animación.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S_tradnl" dirty="0" smtClean="0"/>
              <a:t>Sabe emplear: teatro, la música</a:t>
            </a:r>
          </a:p>
          <a:p>
            <a:pPr marL="365760" lvl="1" indent="0">
              <a:buNone/>
            </a:pPr>
            <a:r>
              <a:rPr lang="es-ES_tradnl" dirty="0"/>
              <a:t>e</a:t>
            </a:r>
            <a:r>
              <a:rPr lang="es-ES_tradnl" dirty="0" smtClean="0"/>
              <a:t>l símbolo, la narración,… 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619" y="4149080"/>
            <a:ext cx="2702063" cy="2385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660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>
                <a:solidFill>
                  <a:srgbClr val="FF0000"/>
                </a:solidFill>
              </a:rPr>
              <a:t>9.3 Formación del animador: hacer del catequista educador 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s-ES_tradnl" dirty="0" smtClean="0"/>
              <a:t>Todo animador debe tener una </a:t>
            </a:r>
            <a:r>
              <a:rPr lang="es-ES_tradnl" b="1" dirty="0" smtClean="0">
                <a:solidFill>
                  <a:schemeClr val="accent2">
                    <a:lumMod val="75000"/>
                  </a:schemeClr>
                </a:solidFill>
              </a:rPr>
              <a:t>formación básica y otra continua.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_tradnl" dirty="0" smtClean="0"/>
              <a:t>Ambas deben ser </a:t>
            </a:r>
            <a:r>
              <a:rPr lang="es-ES_tradnl" b="1" dirty="0" smtClean="0">
                <a:solidFill>
                  <a:schemeClr val="accent2">
                    <a:lumMod val="75000"/>
                  </a:schemeClr>
                </a:solidFill>
              </a:rPr>
              <a:t>sistemáticas </a:t>
            </a:r>
          </a:p>
          <a:p>
            <a:pPr marL="0" indent="0">
              <a:buNone/>
            </a:pPr>
            <a:r>
              <a:rPr lang="es-ES_tradnl" b="1" dirty="0" smtClean="0">
                <a:solidFill>
                  <a:schemeClr val="accent2">
                    <a:lumMod val="75000"/>
                  </a:schemeClr>
                </a:solidFill>
              </a:rPr>
              <a:t>e integrales</a:t>
            </a:r>
            <a:r>
              <a:rPr lang="es-ES_tradnl" dirty="0" smtClean="0"/>
              <a:t>. Según un plan de </a:t>
            </a:r>
          </a:p>
          <a:p>
            <a:pPr marL="0" indent="0">
              <a:buNone/>
            </a:pPr>
            <a:r>
              <a:rPr lang="es-ES_tradnl" dirty="0" smtClean="0"/>
              <a:t>formación de animadores.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_tradnl" dirty="0" smtClean="0"/>
              <a:t>La formación debe configurar un </a:t>
            </a:r>
          </a:p>
          <a:p>
            <a:pPr marL="0" indent="0">
              <a:buNone/>
            </a:pPr>
            <a:r>
              <a:rPr lang="es-ES_tradnl" b="1" dirty="0" smtClean="0">
                <a:solidFill>
                  <a:schemeClr val="accent2">
                    <a:lumMod val="75000"/>
                  </a:schemeClr>
                </a:solidFill>
              </a:rPr>
              <a:t>ser, un saber y un saber hacer.</a:t>
            </a:r>
            <a:r>
              <a:rPr lang="es-ES_tradnl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221088"/>
            <a:ext cx="3026122" cy="24959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0254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154</TotalTime>
  <Words>697</Words>
  <Application>Microsoft Office PowerPoint</Application>
  <PresentationFormat>Presentación en pantalla (4:3)</PresentationFormat>
  <Paragraphs>112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Mirador</vt:lpstr>
      <vt:lpstr>Itinerario de educación  en la fe </vt:lpstr>
      <vt:lpstr>9. 1 La comunidad de referencia en la trama de la comunidad eclesial </vt:lpstr>
      <vt:lpstr>Equipo de animadores </vt:lpstr>
      <vt:lpstr>Presentación de PowerPoint</vt:lpstr>
      <vt:lpstr>9.2 El perfil del animador</vt:lpstr>
      <vt:lpstr>Presentación de PowerPoint</vt:lpstr>
      <vt:lpstr>Presentación de PowerPoint</vt:lpstr>
      <vt:lpstr>Presentación de PowerPoint</vt:lpstr>
      <vt:lpstr>9.3 Formación del animador: hacer del catequista educador </vt:lpstr>
      <vt:lpstr>Área de formación en el ser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Itinerario de educación  en la fe</dc:title>
  <dc:creator>Jorge</dc:creator>
  <cp:lastModifiedBy>Jorge</cp:lastModifiedBy>
  <cp:revision>21</cp:revision>
  <dcterms:created xsi:type="dcterms:W3CDTF">2015-01-15T16:54:34Z</dcterms:created>
  <dcterms:modified xsi:type="dcterms:W3CDTF">2015-01-16T16:18:45Z</dcterms:modified>
</cp:coreProperties>
</file>